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322" r:id="rId2"/>
    <p:sldId id="257" r:id="rId3"/>
    <p:sldId id="273" r:id="rId4"/>
    <p:sldId id="294" r:id="rId5"/>
    <p:sldId id="298" r:id="rId6"/>
    <p:sldId id="266" r:id="rId7"/>
    <p:sldId id="300" r:id="rId8"/>
    <p:sldId id="308" r:id="rId9"/>
    <p:sldId id="309" r:id="rId10"/>
    <p:sldId id="307" r:id="rId11"/>
    <p:sldId id="310" r:id="rId12"/>
    <p:sldId id="311" r:id="rId13"/>
    <p:sldId id="312" r:id="rId14"/>
    <p:sldId id="313" r:id="rId15"/>
    <p:sldId id="314" r:id="rId16"/>
    <p:sldId id="315" r:id="rId17"/>
    <p:sldId id="319" r:id="rId18"/>
    <p:sldId id="299" r:id="rId19"/>
    <p:sldId id="317" r:id="rId20"/>
    <p:sldId id="318" r:id="rId21"/>
    <p:sldId id="303" r:id="rId22"/>
    <p:sldId id="316" r:id="rId23"/>
    <p:sldId id="320" r:id="rId24"/>
    <p:sldId id="321" r:id="rId25"/>
    <p:sldId id="301" r:id="rId26"/>
    <p:sldId id="295" r:id="rId27"/>
    <p:sldId id="27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1" autoAdjust="0"/>
    <p:restoredTop sz="82956" autoAdjust="0"/>
  </p:normalViewPr>
  <p:slideViewPr>
    <p:cSldViewPr snapToGrid="0">
      <p:cViewPr varScale="1">
        <p:scale>
          <a:sx n="10" d="100"/>
          <a:sy n="10" d="100"/>
        </p:scale>
        <p:origin x="-352" y="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A6ABB-4389-448C-803F-308B9826511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FB5697-C8D5-41BC-B37E-6820D2308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39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introduce the Jade Robot and it’s Tools in more detail along with our action plans for it.  </a:t>
            </a:r>
          </a:p>
          <a:p>
            <a:endParaRPr lang="en-US" dirty="0" smtClean="0"/>
          </a:p>
          <a:p>
            <a:r>
              <a:rPr lang="en-US" dirty="0" smtClean="0"/>
              <a:t>It’s interesting,</a:t>
            </a:r>
            <a:r>
              <a:rPr lang="en-US" baseline="0" dirty="0" smtClean="0"/>
              <a:t> but it’s easy to criticize something when it’s done (especially when you have experience) – a *LOT* more difficult getting it right from the start.  Also, preparing this presentation was a great way to review and think about what we should be doing.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10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1762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812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206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7462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3777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259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336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277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5150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03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766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3086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0913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1950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174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203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2988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97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479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029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clone a</a:t>
            </a:r>
            <a:r>
              <a:rPr lang="en-US" baseline="0" dirty="0" smtClean="0"/>
              <a:t> community project into “My Projects” so we can make changes to it without affecting all the “Community Projects”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70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520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340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33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500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44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037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044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78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42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15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63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42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306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455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68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27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49369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5562600"/>
            <a:ext cx="77878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Presentation Materials Created by Mimetics Inc.  </a:t>
            </a:r>
          </a:p>
          <a:p>
            <a:r>
              <a:rPr lang="en-US" dirty="0" smtClean="0"/>
              <a:t>Free use by anyone for non-commercial purposes</a:t>
            </a:r>
          </a:p>
          <a:p>
            <a:r>
              <a:rPr lang="en-US" dirty="0" smtClean="0"/>
              <a:t>Copyrights, Trademarks and other Registered Marks the Property of their Owners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482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6043" t="18156" r="22726" b="54629"/>
          <a:stretch/>
        </p:blipFill>
        <p:spPr>
          <a:xfrm>
            <a:off x="150472" y="116071"/>
            <a:ext cx="11640697" cy="62373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5968737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Clone and Change Values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94282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s-media-cache-ak0.pinimg.com/736x/56/e7/2c/56e72ca044923ea5b21034a2175d3b2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41" b="22973"/>
          <a:stretch/>
        </p:blipFill>
        <p:spPr bwMode="auto">
          <a:xfrm>
            <a:off x="0" y="0"/>
            <a:ext cx="12192000" cy="688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403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What is order of Operations for:</a:t>
            </a:r>
            <a:endParaRPr lang="en-US" sz="6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1564" t="51701" r="27396" b="37065"/>
          <a:stretch/>
        </p:blipFill>
        <p:spPr>
          <a:xfrm>
            <a:off x="0" y="1203277"/>
            <a:ext cx="6856111" cy="225098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509034" y="1827131"/>
            <a:ext cx="56829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= (4 + (3 * 2))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588110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1564" t="51701" r="27396" b="37065"/>
          <a:stretch/>
        </p:blipFill>
        <p:spPr>
          <a:xfrm>
            <a:off x="0" y="1203277"/>
            <a:ext cx="6856111" cy="225098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509034" y="1827131"/>
            <a:ext cx="56829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= (4 + (3 * 2))</a:t>
            </a:r>
            <a:endParaRPr lang="en-US" sz="80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3564791"/>
            <a:ext cx="1219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rgbClr val="FF0000"/>
                </a:solidFill>
              </a:rPr>
              <a:t>BEDMAS IS NOT RELEVANT IN SCRATCH!</a:t>
            </a:r>
          </a:p>
        </p:txBody>
      </p:sp>
    </p:spTree>
    <p:extLst>
      <p:ext uri="{BB962C8B-B14F-4D97-AF65-F5344CB8AC3E}">
        <p14:creationId xmlns:p14="http://schemas.microsoft.com/office/powerpoint/2010/main" val="64999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564791"/>
            <a:ext cx="121920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rgbClr val="FF0000"/>
                </a:solidFill>
              </a:rPr>
              <a:t>BEDMAS IS NOT RELEVANT IN SCRATCH!</a:t>
            </a:r>
          </a:p>
          <a:p>
            <a:pPr algn="ctr"/>
            <a:r>
              <a:rPr lang="en-US" sz="4400" dirty="0" smtClean="0"/>
              <a:t>(or Any Other Programming Statements with Brackets)</a:t>
            </a:r>
            <a:endParaRPr lang="en-US" sz="4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1564" t="51701" r="27396" b="37065"/>
          <a:stretch/>
        </p:blipFill>
        <p:spPr>
          <a:xfrm>
            <a:off x="0" y="1203277"/>
            <a:ext cx="6856111" cy="225098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509034" y="1827131"/>
            <a:ext cx="56829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= (4 + (3 * 2))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929834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49254" t="20055" r="19126" b="51780"/>
          <a:stretch/>
        </p:blipFill>
        <p:spPr>
          <a:xfrm>
            <a:off x="280074" y="53028"/>
            <a:ext cx="11653425" cy="63824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5968737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Clone and Change Values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270609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www.redeemthecommute.com/wp-content/uploads/2012/11/Challenge-Banner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42"/>
          <a:stretch/>
        </p:blipFill>
        <p:spPr bwMode="auto">
          <a:xfrm>
            <a:off x="0" y="0"/>
            <a:ext cx="121418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81963" y="2610375"/>
            <a:ext cx="638922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</a:rPr>
              <a:t>Who can Make the Largest Number Using </a:t>
            </a:r>
          </a:p>
          <a:p>
            <a:pPr algn="ctr"/>
            <a:r>
              <a:rPr lang="en-US" sz="6600" dirty="0" smtClean="0">
                <a:solidFill>
                  <a:schemeClr val="bg1"/>
                </a:solidFill>
              </a:rPr>
              <a:t>+, -, *, /, %?</a:t>
            </a:r>
            <a:endParaRPr lang="en-US" sz="66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www.redeemthecommute.com/wp-content/uploads/2012/11/Challenge-Banner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63" r="88715"/>
          <a:stretch/>
        </p:blipFill>
        <p:spPr bwMode="auto">
          <a:xfrm>
            <a:off x="9539469" y="289367"/>
            <a:ext cx="1271286" cy="190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007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81823" y="937548"/>
            <a:ext cx="550041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800" dirty="0" smtClean="0"/>
          </a:p>
          <a:p>
            <a:endParaRPr lang="en-US" sz="4800" dirty="0"/>
          </a:p>
          <a:p>
            <a:endParaRPr lang="en-US" sz="4800" dirty="0" smtClean="0"/>
          </a:p>
          <a:p>
            <a:r>
              <a:rPr lang="en-US" sz="4800" dirty="0" smtClean="0"/>
              <a:t>Repeat </a:t>
            </a:r>
            <a:r>
              <a:rPr lang="en-US" sz="4800" b="1" dirty="0" smtClean="0">
                <a:solidFill>
                  <a:srgbClr val="FF0000"/>
                </a:solidFill>
              </a:rPr>
              <a:t>WHILE</a:t>
            </a:r>
            <a:r>
              <a:rPr lang="en-US" sz="4800" dirty="0" smtClean="0"/>
              <a:t> Value is Not Zero</a:t>
            </a:r>
          </a:p>
          <a:p>
            <a:r>
              <a:rPr lang="en-US" sz="4800" dirty="0" smtClean="0"/>
              <a:t>Repeat </a:t>
            </a:r>
            <a:r>
              <a:rPr lang="en-US" sz="4800" b="1" dirty="0" smtClean="0">
                <a:solidFill>
                  <a:srgbClr val="FF0000"/>
                </a:solidFill>
              </a:rPr>
              <a:t>UNTIL</a:t>
            </a:r>
            <a:r>
              <a:rPr lang="en-US" sz="4800" dirty="0" smtClean="0"/>
              <a:t> Value is Not Zero</a:t>
            </a: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5481" t="55815" r="31968" b="31369"/>
          <a:stretch/>
        </p:blipFill>
        <p:spPr>
          <a:xfrm>
            <a:off x="0" y="729206"/>
            <a:ext cx="6396517" cy="40164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69927" y="2505919"/>
            <a:ext cx="35205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Statements inside</a:t>
            </a:r>
          </a:p>
          <a:p>
            <a:r>
              <a:rPr lang="en-US" sz="3600" dirty="0" smtClean="0"/>
              <a:t>Loop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5625296" y="1798033"/>
            <a:ext cx="4941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ym typeface="Wingdings" panose="05000000000000000000" pitchFamily="2" charset="2"/>
              </a:rPr>
              <a:t> WHILE/UNTIL Value</a:t>
            </a:r>
            <a:endParaRPr lang="en-US" sz="4000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Repeat “while”/”until” Loop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727072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atmega32-avr.com/wp-content/uploads/2012/06/Color-Changing-Glowing-Fauce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5" b="5367"/>
          <a:stretch/>
        </p:blipFill>
        <p:spPr bwMode="auto">
          <a:xfrm>
            <a:off x="0" y="-69448"/>
            <a:ext cx="12192000" cy="695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467828" y="0"/>
            <a:ext cx="25888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Sensors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504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7" t="58159" r="38948" b="28501"/>
          <a:stretch/>
        </p:blipFill>
        <p:spPr>
          <a:xfrm>
            <a:off x="6578279" y="1421240"/>
            <a:ext cx="4311737" cy="40848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9920" y="243068"/>
            <a:ext cx="55004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5 Buttons</a:t>
            </a:r>
          </a:p>
          <a:p>
            <a:endParaRPr lang="en-US" sz="4800" dirty="0"/>
          </a:p>
          <a:p>
            <a:endParaRPr lang="en-US" sz="4800" dirty="0" smtClean="0"/>
          </a:p>
          <a:p>
            <a:r>
              <a:rPr lang="en-US" sz="4800" dirty="0" smtClean="0"/>
              <a:t>Return Values:</a:t>
            </a:r>
          </a:p>
          <a:p>
            <a:r>
              <a:rPr lang="en-US" sz="4800" dirty="0" smtClean="0"/>
              <a:t>0 – Not Pressed</a:t>
            </a:r>
          </a:p>
          <a:p>
            <a:r>
              <a:rPr lang="en-US" sz="4800" dirty="0" smtClean="0"/>
              <a:t>Not 0 – Pressed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8207267" y="812050"/>
            <a:ext cx="929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Top</a:t>
            </a:r>
            <a:endParaRPr lang="en-US" sz="40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5734298" y="3063839"/>
            <a:ext cx="9800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Left</a:t>
            </a:r>
            <a:endParaRPr lang="en-US" sz="4000" dirty="0"/>
          </a:p>
        </p:txBody>
      </p:sp>
      <p:sp>
        <p:nvSpPr>
          <p:cNvPr id="15" name="TextBox 14"/>
          <p:cNvSpPr txBox="1"/>
          <p:nvPr/>
        </p:nvSpPr>
        <p:spPr>
          <a:xfrm rot="5400000">
            <a:off x="10614587" y="3063838"/>
            <a:ext cx="12587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Right</a:t>
            </a:r>
            <a:endParaRPr lang="en-US" sz="4000" dirty="0"/>
          </a:p>
        </p:txBody>
      </p:sp>
      <p:sp>
        <p:nvSpPr>
          <p:cNvPr id="16" name="TextBox 15"/>
          <p:cNvSpPr txBox="1"/>
          <p:nvPr/>
        </p:nvSpPr>
        <p:spPr>
          <a:xfrm>
            <a:off x="7954788" y="5411155"/>
            <a:ext cx="17465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Bottom</a:t>
            </a:r>
            <a:endParaRPr lang="en-US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6435825" y="6130616"/>
            <a:ext cx="45966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Red</a:t>
            </a:r>
            <a:r>
              <a:rPr lang="en-US" sz="4000" dirty="0" smtClean="0"/>
              <a:t> Button is “Enter”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56941" t="61511" r="27784" b="31685"/>
          <a:stretch/>
        </p:blipFill>
        <p:spPr>
          <a:xfrm>
            <a:off x="69866" y="1028011"/>
            <a:ext cx="5150733" cy="141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508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://feelgrafix.com/data_images/out/4/763922-car-engin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6770" y="5289631"/>
            <a:ext cx="117830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Grade 8 Systems  - Class 3</a:t>
            </a:r>
          </a:p>
          <a:p>
            <a:r>
              <a:rPr lang="en-US" sz="4400" dirty="0" smtClean="0">
                <a:solidFill>
                  <a:schemeClr val="bg1"/>
                </a:solidFill>
              </a:rPr>
              <a:t>Math &amp; Sensors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207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0324" t="22112" r="23212" b="52097"/>
          <a:stretch/>
        </p:blipFill>
        <p:spPr>
          <a:xfrm>
            <a:off x="775504" y="103853"/>
            <a:ext cx="10428790" cy="62496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5968737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Clone and Change Buttons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215943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99" t="15757" r="23631" b="20680"/>
          <a:stretch/>
        </p:blipFill>
        <p:spPr>
          <a:xfrm>
            <a:off x="5312780" y="448100"/>
            <a:ext cx="6157731" cy="59563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9920" y="243068"/>
            <a:ext cx="550041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5 Object Sensors</a:t>
            </a:r>
          </a:p>
          <a:p>
            <a:endParaRPr lang="en-US" sz="4800" dirty="0"/>
          </a:p>
          <a:p>
            <a:endParaRPr lang="en-US" sz="4800" dirty="0" smtClean="0"/>
          </a:p>
          <a:p>
            <a:r>
              <a:rPr lang="en-US" sz="4800" dirty="0" smtClean="0"/>
              <a:t>Return Values:</a:t>
            </a:r>
          </a:p>
          <a:p>
            <a:r>
              <a:rPr lang="en-US" sz="4800" dirty="0" smtClean="0"/>
              <a:t>100 – Far Away</a:t>
            </a:r>
          </a:p>
          <a:p>
            <a:r>
              <a:rPr lang="en-US" sz="4800" dirty="0" smtClean="0"/>
              <a:t>In Between/Distance</a:t>
            </a:r>
          </a:p>
          <a:p>
            <a:r>
              <a:rPr lang="en-US" sz="4800" dirty="0" smtClean="0"/>
              <a:t>0 – Very Close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5787342" y="355503"/>
            <a:ext cx="1096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Left Front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759387" y="355503"/>
            <a:ext cx="122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Right Front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5039607" y="1450066"/>
            <a:ext cx="99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Left Side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 rot="5400000">
            <a:off x="10665248" y="1387581"/>
            <a:ext cx="1117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Right Side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538978" y="6035157"/>
            <a:ext cx="611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59762" t="54707" r="27395" b="38806"/>
          <a:stretch/>
        </p:blipFill>
        <p:spPr>
          <a:xfrm>
            <a:off x="219920" y="1013696"/>
            <a:ext cx="4798470" cy="149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39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7405" t="20372" r="25644" b="54786"/>
          <a:stretch/>
        </p:blipFill>
        <p:spPr>
          <a:xfrm>
            <a:off x="-1" y="0"/>
            <a:ext cx="11539959" cy="65406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5968737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Clone and Change Object Sensors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009446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99" t="15757" r="23631" b="20680"/>
          <a:stretch/>
        </p:blipFill>
        <p:spPr>
          <a:xfrm>
            <a:off x="5312780" y="448100"/>
            <a:ext cx="6157731" cy="59563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9920" y="243068"/>
            <a:ext cx="550041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3 Light Sensors</a:t>
            </a:r>
          </a:p>
          <a:p>
            <a:endParaRPr lang="en-US" sz="4800" dirty="0"/>
          </a:p>
          <a:p>
            <a:endParaRPr lang="en-US" sz="4800" dirty="0" smtClean="0"/>
          </a:p>
          <a:p>
            <a:r>
              <a:rPr lang="en-US" sz="4800" dirty="0" smtClean="0"/>
              <a:t>Return Values:</a:t>
            </a:r>
          </a:p>
          <a:p>
            <a:r>
              <a:rPr lang="en-US" sz="4800" dirty="0" smtClean="0"/>
              <a:t>100 – Very Bright</a:t>
            </a:r>
          </a:p>
          <a:p>
            <a:r>
              <a:rPr lang="en-US" sz="4800" dirty="0" smtClean="0"/>
              <a:t>In Between/Distance</a:t>
            </a:r>
          </a:p>
          <a:p>
            <a:r>
              <a:rPr lang="en-US" sz="4800" dirty="0" smtClean="0"/>
              <a:t>0 – Very Dark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 rot="18965350">
            <a:off x="5215593" y="477147"/>
            <a:ext cx="820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Left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 rot="2594039">
            <a:off x="10508688" y="345334"/>
            <a:ext cx="1046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Right</a:t>
            </a:r>
            <a:endParaRPr lang="en-US" sz="3200" dirty="0"/>
          </a:p>
        </p:txBody>
      </p:sp>
      <p:sp>
        <p:nvSpPr>
          <p:cNvPr id="16" name="TextBox 15"/>
          <p:cNvSpPr txBox="1"/>
          <p:nvPr/>
        </p:nvSpPr>
        <p:spPr>
          <a:xfrm>
            <a:off x="7447989" y="5951068"/>
            <a:ext cx="943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Rear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56356" t="50435" r="34887" b="42445"/>
          <a:stretch/>
        </p:blipFill>
        <p:spPr>
          <a:xfrm>
            <a:off x="397559" y="860874"/>
            <a:ext cx="3630431" cy="181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37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48378" t="19739" r="23504" b="55894"/>
          <a:stretch/>
        </p:blipFill>
        <p:spPr>
          <a:xfrm>
            <a:off x="104172" y="127321"/>
            <a:ext cx="11655706" cy="62109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5968737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Clone and Change Light Sensors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166619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portablemedia.ca/radio/wp-content/uploads/sites/2/2014/10/Challenge0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9" r="10684"/>
          <a:stretch/>
        </p:blipFill>
        <p:spPr bwMode="auto">
          <a:xfrm>
            <a:off x="-23150" y="0"/>
            <a:ext cx="1221129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portablemedia.ca/radio/wp-content/uploads/sites/2/2014/10/Challenge0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9" t="32208" r="79110" b="29142"/>
          <a:stretch/>
        </p:blipFill>
        <p:spPr bwMode="auto">
          <a:xfrm>
            <a:off x="-23150" y="277792"/>
            <a:ext cx="1525929" cy="265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portablemedia.ca/radio/wp-content/uploads/sites/2/2014/10/Challenge0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9" t="32208" r="79110" b="29142"/>
          <a:stretch/>
        </p:blipFill>
        <p:spPr bwMode="auto">
          <a:xfrm>
            <a:off x="10662212" y="476491"/>
            <a:ext cx="1525929" cy="265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portablemedia.ca/radio/wp-content/uploads/sites/2/2014/10/Challenge0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9" t="32208" r="79110" b="29142"/>
          <a:stretch/>
        </p:blipFill>
        <p:spPr bwMode="auto">
          <a:xfrm>
            <a:off x="9390926" y="277792"/>
            <a:ext cx="1525929" cy="265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portablemedia.ca/radio/wp-content/uploads/sites/2/2014/10/Challenge08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9" t="32208" r="79110" b="29142"/>
          <a:stretch/>
        </p:blipFill>
        <p:spPr bwMode="auto">
          <a:xfrm>
            <a:off x="9230810" y="5197032"/>
            <a:ext cx="1525929" cy="147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portablemedia.ca/radio/wp-content/uploads/sites/2/2014/10/Challenge08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9" t="32208" r="79110" b="29142"/>
          <a:stretch/>
        </p:blipFill>
        <p:spPr bwMode="auto">
          <a:xfrm>
            <a:off x="6582136" y="5197031"/>
            <a:ext cx="1525929" cy="147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portablemedia.ca/radio/wp-content/uploads/sites/2/2014/10/Challenge08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9" t="32208" r="79110" b="29142"/>
          <a:stretch/>
        </p:blipFill>
        <p:spPr bwMode="auto">
          <a:xfrm>
            <a:off x="8060802" y="5291557"/>
            <a:ext cx="1525929" cy="147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portablemedia.ca/radio/wp-content/uploads/sites/2/2014/10/Challenge08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9" t="32208" r="79110" b="29142"/>
          <a:stretch/>
        </p:blipFill>
        <p:spPr bwMode="auto">
          <a:xfrm>
            <a:off x="4579232" y="5197030"/>
            <a:ext cx="1525929" cy="147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portablemedia.ca/radio/wp-content/uploads/sites/2/2014/10/Challenge08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9" t="32208" r="79110" b="29142"/>
          <a:stretch/>
        </p:blipFill>
        <p:spPr bwMode="auto">
          <a:xfrm>
            <a:off x="3078622" y="5094787"/>
            <a:ext cx="1525929" cy="147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portablemedia.ca/radio/wp-content/uploads/sites/2/2014/10/Challenge08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9" t="32208" r="79110" b="29142"/>
          <a:stretch/>
        </p:blipFill>
        <p:spPr bwMode="auto">
          <a:xfrm>
            <a:off x="1955877" y="5094787"/>
            <a:ext cx="1525929" cy="147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02779" y="5150351"/>
            <a:ext cx="97545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Segoe Script" panose="020B0504020000000003" pitchFamily="34" charset="0"/>
              </a:rPr>
              <a:t>Pick Object or Light Sensors and Display 2 or More Values Simultaneously</a:t>
            </a:r>
            <a:endParaRPr lang="en-US" sz="3600" dirty="0">
              <a:solidFill>
                <a:schemeClr val="bg1"/>
              </a:solidFill>
              <a:latin typeface="Segoe Script" panose="020B050402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000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Stop Here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53012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Jade Support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882" y="1070658"/>
            <a:ext cx="7716456" cy="57873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64979" y="3733496"/>
            <a:ext cx="2594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is this called?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1074" y="1605684"/>
            <a:ext cx="2299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goes here?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4740" y="608993"/>
            <a:ext cx="2594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does this do?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64979" y="378160"/>
            <a:ext cx="3592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do these buttons do?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>
            <a:stCxn id="7" idx="3"/>
          </p:cNvCxnSpPr>
          <p:nvPr/>
        </p:nvCxnSpPr>
        <p:spPr>
          <a:xfrm>
            <a:off x="3040678" y="1836517"/>
            <a:ext cx="68473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942832" y="990307"/>
            <a:ext cx="2109101" cy="49866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7915449" y="839826"/>
            <a:ext cx="378360" cy="39981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717829" y="816765"/>
            <a:ext cx="327981" cy="42287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358882" y="3480988"/>
            <a:ext cx="2594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is this called?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5868146" y="2829261"/>
            <a:ext cx="704776" cy="88255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782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ttp://3.bp.blogspot.com/-d8hvipAvKRU/UXFsu_u945I/AAAAAAAADb0/TeiwZAlyCuw/s1600/FX9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" t="9182" r="5810" b="19456"/>
          <a:stretch/>
        </p:blipFill>
        <p:spPr bwMode="auto">
          <a:xfrm>
            <a:off x="1" y="0"/>
            <a:ext cx="12199716" cy="689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81023" y="243069"/>
            <a:ext cx="41205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Rule One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8975" y="1586151"/>
            <a:ext cx="393058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Robots Run on the Floor</a:t>
            </a:r>
          </a:p>
          <a:p>
            <a:pPr algn="ctr"/>
            <a:endParaRPr lang="en-US" sz="2800" dirty="0" smtClean="0">
              <a:solidFill>
                <a:schemeClr val="bg1"/>
              </a:solidFill>
            </a:endParaRPr>
          </a:p>
          <a:p>
            <a:pPr algn="ctr"/>
            <a:endParaRPr lang="en-US" sz="2800" dirty="0" smtClean="0">
              <a:solidFill>
                <a:schemeClr val="bg1"/>
              </a:solidFill>
            </a:endParaRPr>
          </a:p>
          <a:p>
            <a:pPr algn="ctr"/>
            <a:r>
              <a:rPr lang="en-US" sz="2800" b="1" dirty="0" smtClean="0">
                <a:solidFill>
                  <a:srgbClr val="FFFF00"/>
                </a:solidFill>
              </a:rPr>
              <a:t>NO BROKEN ROBOTS!</a:t>
            </a:r>
          </a:p>
        </p:txBody>
      </p:sp>
    </p:spTree>
    <p:extLst>
      <p:ext uri="{BB962C8B-B14F-4D97-AF65-F5344CB8AC3E}">
        <p14:creationId xmlns:p14="http://schemas.microsoft.com/office/powerpoint/2010/main" val="1753840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upload.wikimedia.org/wikipedia/commons/b/b0/US_Navy_040518-N-9693M-015_A_squad_of_Midshipmen_work_with_a_log_as_part_of_teamwork_training_during_Sea_Trials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01"/>
          <a:stretch/>
        </p:blipFill>
        <p:spPr bwMode="auto">
          <a:xfrm>
            <a:off x="0" y="0"/>
            <a:ext cx="12192000" cy="686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8261411" y="3960965"/>
            <a:ext cx="393058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We ALL Stay Together</a:t>
            </a:r>
          </a:p>
          <a:p>
            <a:pPr algn="ctr"/>
            <a:endParaRPr lang="en-US" sz="2800" dirty="0" smtClean="0">
              <a:solidFill>
                <a:schemeClr val="bg1"/>
              </a:solidFill>
            </a:endParaRPr>
          </a:p>
          <a:p>
            <a:pPr algn="ctr"/>
            <a:r>
              <a:rPr lang="en-US" sz="2800" b="1" dirty="0" smtClean="0">
                <a:solidFill>
                  <a:srgbClr val="FFFF00"/>
                </a:solidFill>
              </a:rPr>
              <a:t>Don’t Go Ahead Until Told</a:t>
            </a:r>
          </a:p>
          <a:p>
            <a:pPr algn="ctr"/>
            <a:r>
              <a:rPr lang="en-US" sz="2800" b="1" dirty="0" smtClean="0">
                <a:solidFill>
                  <a:srgbClr val="FFFF00"/>
                </a:solidFill>
              </a:rPr>
              <a:t>If You Have a Problem, LET ME KNOW!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676435" y="1846170"/>
            <a:ext cx="23728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Rule Two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162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aaugakc.com/wp-content/uploads/2013/06/aauga_June2013_recap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8" b="7766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47700" y="0"/>
            <a:ext cx="10829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Recap</a:t>
            </a:r>
            <a:endParaRPr lang="en-US" sz="4400" dirty="0"/>
          </a:p>
        </p:txBody>
      </p:sp>
      <p:sp>
        <p:nvSpPr>
          <p:cNvPr id="3" name="Rectangle 2"/>
          <p:cNvSpPr/>
          <p:nvPr/>
        </p:nvSpPr>
        <p:spPr>
          <a:xfrm>
            <a:off x="3090441" y="1504709"/>
            <a:ext cx="3159888" cy="2048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895388" y="972283"/>
            <a:ext cx="393058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What is Programming?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 smtClean="0"/>
              <a:t>How many </a:t>
            </a:r>
            <a:r>
              <a:rPr lang="en-US" sz="2800" dirty="0" err="1" smtClean="0"/>
              <a:t>milli</a:t>
            </a:r>
            <a:r>
              <a:rPr lang="en-US" sz="2800" dirty="0" smtClean="0"/>
              <a:t>-seconds are in 1 second?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What is “Cloning”?</a:t>
            </a:r>
          </a:p>
          <a:p>
            <a:pPr algn="ctr"/>
            <a:endParaRPr lang="en-US" sz="2800" dirty="0">
              <a:solidFill>
                <a:srgbClr val="FF0000"/>
              </a:solidFill>
            </a:endParaRPr>
          </a:p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What is a Loop?</a:t>
            </a:r>
          </a:p>
          <a:p>
            <a:pPr algn="ctr"/>
            <a:endParaRPr lang="en-US" sz="2800" dirty="0">
              <a:solidFill>
                <a:srgbClr val="FF0000"/>
              </a:solidFill>
            </a:endParaRPr>
          </a:p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What are the Outputs on the Jade Robot?</a:t>
            </a:r>
          </a:p>
        </p:txBody>
      </p:sp>
    </p:spTree>
    <p:extLst>
      <p:ext uri="{BB962C8B-B14F-4D97-AF65-F5344CB8AC3E}">
        <p14:creationId xmlns:p14="http://schemas.microsoft.com/office/powerpoint/2010/main" val="3166367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://i.dailymail.co.uk/i/pix/2015/03/02/263E2E5600000578-2975606-The_formula_written_on_Homer_s_blackboard_above_is_said_to_predi-a-14_142529980175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98" b="14286"/>
          <a:stretch/>
        </p:blipFill>
        <p:spPr bwMode="auto">
          <a:xfrm>
            <a:off x="0" y="-104172"/>
            <a:ext cx="12192000" cy="695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Mathematical Operations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634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58813" t="50593" r="28214" b="40253"/>
          <a:stretch/>
        </p:blipFill>
        <p:spPr>
          <a:xfrm>
            <a:off x="104172" y="197301"/>
            <a:ext cx="6561305" cy="284684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01477" y="1335019"/>
            <a:ext cx="6873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1</a:t>
            </a:r>
            <a:r>
              <a:rPr lang="en-US" sz="4000" baseline="30000" dirty="0" smtClean="0"/>
              <a:t>st</a:t>
            </a:r>
            <a:endParaRPr lang="en-US" sz="4000" dirty="0"/>
          </a:p>
        </p:txBody>
      </p:sp>
      <p:sp>
        <p:nvSpPr>
          <p:cNvPr id="17" name="TextBox 16"/>
          <p:cNvSpPr txBox="1"/>
          <p:nvPr/>
        </p:nvSpPr>
        <p:spPr>
          <a:xfrm>
            <a:off x="4171747" y="1344414"/>
            <a:ext cx="8034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2</a:t>
            </a:r>
            <a:r>
              <a:rPr lang="en-US" sz="4000" baseline="30000" dirty="0" smtClean="0"/>
              <a:t>nd</a:t>
            </a:r>
            <a:endParaRPr lang="en-US" sz="4000" dirty="0"/>
          </a:p>
        </p:txBody>
      </p:sp>
      <p:sp>
        <p:nvSpPr>
          <p:cNvPr id="18" name="TextBox 17"/>
          <p:cNvSpPr txBox="1"/>
          <p:nvPr/>
        </p:nvSpPr>
        <p:spPr>
          <a:xfrm>
            <a:off x="5708526" y="1005329"/>
            <a:ext cx="54797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= (1</a:t>
            </a:r>
            <a:r>
              <a:rPr lang="en-US" sz="8000" baseline="30000" dirty="0" smtClean="0"/>
              <a:t>st</a:t>
            </a:r>
            <a:r>
              <a:rPr lang="en-US" sz="8000" dirty="0" smtClean="0"/>
              <a:t> Op 2</a:t>
            </a:r>
            <a:r>
              <a:rPr lang="en-US" sz="8000" baseline="30000" dirty="0" smtClean="0"/>
              <a:t>nd</a:t>
            </a:r>
            <a:r>
              <a:rPr lang="en-US" sz="8000" dirty="0" smtClean="0"/>
              <a:t>)</a:t>
            </a:r>
            <a:endParaRPr lang="en-US" sz="80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Mathematical Operations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689326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8813" t="50593" r="28214" b="40253"/>
          <a:stretch/>
        </p:blipFill>
        <p:spPr>
          <a:xfrm>
            <a:off x="104172" y="197301"/>
            <a:ext cx="6561305" cy="28468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01477" y="1335019"/>
            <a:ext cx="6873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1</a:t>
            </a:r>
            <a:r>
              <a:rPr lang="en-US" sz="4000" baseline="30000" dirty="0" smtClean="0"/>
              <a:t>st</a:t>
            </a:r>
            <a:endParaRPr lang="en-US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4171747" y="1344414"/>
            <a:ext cx="8034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2</a:t>
            </a:r>
            <a:r>
              <a:rPr lang="en-US" sz="4000" baseline="30000" dirty="0" smtClean="0"/>
              <a:t>nd</a:t>
            </a:r>
            <a:endParaRPr 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5708526" y="1005329"/>
            <a:ext cx="54797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= (1</a:t>
            </a:r>
            <a:r>
              <a:rPr lang="en-US" sz="8000" baseline="30000" dirty="0" smtClean="0"/>
              <a:t>st</a:t>
            </a:r>
            <a:r>
              <a:rPr lang="en-US" sz="8000" dirty="0" smtClean="0"/>
              <a:t> Op 2</a:t>
            </a:r>
            <a:r>
              <a:rPr lang="en-US" sz="8000" baseline="30000" dirty="0" smtClean="0"/>
              <a:t>nd</a:t>
            </a:r>
            <a:r>
              <a:rPr lang="en-US" sz="8000" dirty="0" smtClean="0"/>
              <a:t>)</a:t>
            </a:r>
            <a:endParaRPr lang="en-US" sz="80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Mathematical Operators</a:t>
            </a:r>
            <a:endParaRPr lang="en-US" sz="440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2520353"/>
            <a:ext cx="121920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dirty="0" smtClean="0"/>
              <a:t>+ </a:t>
            </a:r>
            <a:r>
              <a:rPr lang="en-US" sz="4600" dirty="0" smtClean="0">
                <a:sym typeface="Wingdings" panose="05000000000000000000" pitchFamily="2" charset="2"/>
              </a:rPr>
              <a:t> Addition 1</a:t>
            </a:r>
            <a:r>
              <a:rPr lang="en-US" sz="4600" baseline="30000" dirty="0" smtClean="0">
                <a:sym typeface="Wingdings" panose="05000000000000000000" pitchFamily="2" charset="2"/>
              </a:rPr>
              <a:t>st</a:t>
            </a:r>
            <a:r>
              <a:rPr lang="en-US" sz="4600" dirty="0" smtClean="0">
                <a:sym typeface="Wingdings" panose="05000000000000000000" pitchFamily="2" charset="2"/>
              </a:rPr>
              <a:t> + 2</a:t>
            </a:r>
            <a:r>
              <a:rPr lang="en-US" sz="4600" baseline="30000" dirty="0" smtClean="0">
                <a:sym typeface="Wingdings" panose="05000000000000000000" pitchFamily="2" charset="2"/>
              </a:rPr>
              <a:t>nd</a:t>
            </a:r>
            <a:r>
              <a:rPr lang="en-US" sz="4600" dirty="0" smtClean="0">
                <a:sym typeface="Wingdings" panose="05000000000000000000" pitchFamily="2" charset="2"/>
              </a:rPr>
              <a:t> </a:t>
            </a:r>
          </a:p>
          <a:p>
            <a:r>
              <a:rPr lang="en-US" sz="4600" dirty="0" smtClean="0">
                <a:sym typeface="Wingdings" panose="05000000000000000000" pitchFamily="2" charset="2"/>
              </a:rPr>
              <a:t>-  Subtraction 1</a:t>
            </a:r>
            <a:r>
              <a:rPr lang="en-US" sz="4600" baseline="30000" dirty="0" smtClean="0">
                <a:sym typeface="Wingdings" panose="05000000000000000000" pitchFamily="2" charset="2"/>
              </a:rPr>
              <a:t>st</a:t>
            </a:r>
            <a:r>
              <a:rPr lang="en-US" sz="4600" dirty="0" smtClean="0">
                <a:sym typeface="Wingdings" panose="05000000000000000000" pitchFamily="2" charset="2"/>
              </a:rPr>
              <a:t> – 2</a:t>
            </a:r>
            <a:r>
              <a:rPr lang="en-US" sz="4600" baseline="30000" dirty="0" smtClean="0">
                <a:sym typeface="Wingdings" panose="05000000000000000000" pitchFamily="2" charset="2"/>
              </a:rPr>
              <a:t>nd</a:t>
            </a:r>
            <a:r>
              <a:rPr lang="en-US" sz="4600" dirty="0" smtClean="0">
                <a:sym typeface="Wingdings" panose="05000000000000000000" pitchFamily="2" charset="2"/>
              </a:rPr>
              <a:t> </a:t>
            </a:r>
          </a:p>
          <a:p>
            <a:r>
              <a:rPr lang="en-US" sz="4600" dirty="0" smtClean="0"/>
              <a:t>* </a:t>
            </a:r>
            <a:r>
              <a:rPr lang="en-US" sz="4600" dirty="0" smtClean="0">
                <a:sym typeface="Wingdings" panose="05000000000000000000" pitchFamily="2" charset="2"/>
              </a:rPr>
              <a:t> Multiplication 1</a:t>
            </a:r>
            <a:r>
              <a:rPr lang="en-US" sz="4600" baseline="30000" dirty="0" smtClean="0">
                <a:sym typeface="Wingdings" panose="05000000000000000000" pitchFamily="2" charset="2"/>
              </a:rPr>
              <a:t>st</a:t>
            </a:r>
            <a:r>
              <a:rPr lang="en-US" sz="4600" dirty="0" smtClean="0">
                <a:sym typeface="Wingdings" panose="05000000000000000000" pitchFamily="2" charset="2"/>
              </a:rPr>
              <a:t> x 2</a:t>
            </a:r>
            <a:r>
              <a:rPr lang="en-US" sz="4600" baseline="30000" dirty="0" smtClean="0">
                <a:sym typeface="Wingdings" panose="05000000000000000000" pitchFamily="2" charset="2"/>
              </a:rPr>
              <a:t>nd</a:t>
            </a:r>
          </a:p>
          <a:p>
            <a:r>
              <a:rPr lang="en-US" sz="4600" dirty="0" smtClean="0">
                <a:sym typeface="Wingdings" panose="05000000000000000000" pitchFamily="2" charset="2"/>
              </a:rPr>
              <a:t>/  Returns Divisor of 1</a:t>
            </a:r>
            <a:r>
              <a:rPr lang="en-US" sz="4600" baseline="30000" dirty="0" smtClean="0">
                <a:sym typeface="Wingdings" panose="05000000000000000000" pitchFamily="2" charset="2"/>
              </a:rPr>
              <a:t>st</a:t>
            </a:r>
            <a:r>
              <a:rPr lang="en-US" sz="4600" dirty="0" smtClean="0">
                <a:sym typeface="Wingdings" panose="05000000000000000000" pitchFamily="2" charset="2"/>
              </a:rPr>
              <a:t> / 2</a:t>
            </a:r>
            <a:r>
              <a:rPr lang="en-US" sz="4600" baseline="30000" dirty="0" smtClean="0">
                <a:sym typeface="Wingdings" panose="05000000000000000000" pitchFamily="2" charset="2"/>
              </a:rPr>
              <a:t>nd</a:t>
            </a:r>
            <a:r>
              <a:rPr lang="en-US" sz="4600" dirty="0" smtClean="0">
                <a:sym typeface="Wingdings" panose="05000000000000000000" pitchFamily="2" charset="2"/>
              </a:rPr>
              <a:t> </a:t>
            </a:r>
          </a:p>
          <a:p>
            <a:r>
              <a:rPr lang="en-US" sz="4600" dirty="0" smtClean="0">
                <a:sym typeface="Wingdings" panose="05000000000000000000" pitchFamily="2" charset="2"/>
              </a:rPr>
              <a:t>%  Returns Remainder or “Modulo” of 1</a:t>
            </a:r>
            <a:r>
              <a:rPr lang="en-US" sz="4600" baseline="30000" dirty="0" smtClean="0">
                <a:sym typeface="Wingdings" panose="05000000000000000000" pitchFamily="2" charset="2"/>
              </a:rPr>
              <a:t>st</a:t>
            </a:r>
            <a:r>
              <a:rPr lang="en-US" sz="4600" dirty="0" smtClean="0">
                <a:sym typeface="Wingdings" panose="05000000000000000000" pitchFamily="2" charset="2"/>
              </a:rPr>
              <a:t> / 2</a:t>
            </a:r>
            <a:r>
              <a:rPr lang="en-US" sz="4600" baseline="30000" dirty="0" smtClean="0">
                <a:sym typeface="Wingdings" panose="05000000000000000000" pitchFamily="2" charset="2"/>
              </a:rPr>
              <a:t>nd</a:t>
            </a:r>
            <a:r>
              <a:rPr lang="en-US" sz="4600" dirty="0" smtClean="0">
                <a:sym typeface="Wingdings" panose="05000000000000000000" pitchFamily="2" charset="2"/>
              </a:rPr>
              <a:t> </a:t>
            </a:r>
          </a:p>
          <a:p>
            <a:r>
              <a:rPr lang="en-US" sz="4600" dirty="0" smtClean="0">
                <a:solidFill>
                  <a:srgbClr val="FF0000"/>
                </a:solidFill>
                <a:sym typeface="Wingdings" panose="05000000000000000000" pitchFamily="2" charset="2"/>
              </a:rPr>
              <a:t>Where do Operator Symbols Come From?</a:t>
            </a:r>
            <a:endParaRPr lang="en-US" sz="4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0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www.clipartbest.com/cliparts/nTB/p5a/nTBp5anTA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725" y="0"/>
            <a:ext cx="718937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17890" y="3194610"/>
            <a:ext cx="30155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Is Known </a:t>
            </a:r>
          </a:p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As “Splat”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50733" y="2314934"/>
            <a:ext cx="7986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bg1"/>
                </a:solidFill>
              </a:rPr>
              <a:t>*</a:t>
            </a:r>
            <a:endParaRPr lang="en-US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188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1449</TotalTime>
  <Words>1510</Words>
  <Application>Microsoft Macintosh PowerPoint</Application>
  <PresentationFormat>Custom</PresentationFormat>
  <Paragraphs>161</Paragraphs>
  <Slides>27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Myke Predko</dc:creator>
  <cp:lastModifiedBy>Michael Predko</cp:lastModifiedBy>
  <cp:revision>130</cp:revision>
  <dcterms:created xsi:type="dcterms:W3CDTF">2014-10-29T21:44:21Z</dcterms:created>
  <dcterms:modified xsi:type="dcterms:W3CDTF">2015-06-09T16:14:26Z</dcterms:modified>
</cp:coreProperties>
</file>